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266" r:id="rId3"/>
    <p:sldId id="257" r:id="rId4"/>
    <p:sldId id="268" r:id="rId5"/>
    <p:sldId id="269" r:id="rId6"/>
    <p:sldId id="271" r:id="rId7"/>
    <p:sldId id="272" r:id="rId8"/>
    <p:sldId id="273" r:id="rId9"/>
    <p:sldId id="259" r:id="rId10"/>
    <p:sldId id="260" r:id="rId11"/>
    <p:sldId id="261" r:id="rId12"/>
    <p:sldId id="270" r:id="rId13"/>
    <p:sldId id="274" r:id="rId14"/>
    <p:sldId id="276" r:id="rId15"/>
    <p:sldId id="278" r:id="rId16"/>
    <p:sldId id="262" r:id="rId17"/>
    <p:sldId id="280" r:id="rId18"/>
    <p:sldId id="264" r:id="rId19"/>
    <p:sldId id="265" r:id="rId20"/>
    <p:sldId id="281" r:id="rId21"/>
    <p:sldId id="283" r:id="rId22"/>
    <p:sldId id="28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9FC0"/>
    <a:srgbClr val="8833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85884" autoAdjust="0"/>
  </p:normalViewPr>
  <p:slideViewPr>
    <p:cSldViewPr snapToGrid="0">
      <p:cViewPr varScale="1">
        <p:scale>
          <a:sx n="78" d="100"/>
          <a:sy n="78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5D5E1-F8CE-4EA5-8A6B-5342065E72B6}" type="datetimeFigureOut">
              <a:rPr lang="zh-SG" altLang="en-US" smtClean="0"/>
              <a:t>7/6/2021</a:t>
            </a:fld>
            <a:endParaRPr lang="zh-SG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SG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0B36A-DF06-4CFF-AED6-E71289B75840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740858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dirty="0"/>
              <a:t>Nowadays we are all familiar with neural network</a:t>
            </a:r>
          </a:p>
          <a:p>
            <a:r>
              <a:rPr lang="en-US" altLang="zh-SG" dirty="0"/>
              <a:t>One of its common task is like when we give it a picture, it will automatically generate the alternative text for this picture.</a:t>
            </a:r>
          </a:p>
          <a:p>
            <a:r>
              <a:rPr lang="en-US" altLang="zh-SG" dirty="0"/>
              <a:t>But for generative model, what we want more is usually not the text.</a:t>
            </a:r>
          </a:p>
          <a:p>
            <a:r>
              <a:rPr lang="en-US" altLang="zh-SG" dirty="0"/>
              <a:t>When we feed the model with a set of dogs’ pictures, we want the model to generate some more dogs that are similar to the input but not 100% same. </a:t>
            </a:r>
          </a:p>
          <a:p>
            <a:r>
              <a:rPr lang="en-US" altLang="zh-SG" dirty="0"/>
              <a:t>To achieve this goal, let’s first introduce the autoencoder model.</a:t>
            </a:r>
            <a:endParaRPr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0B36A-DF06-4CFF-AED6-E71289B75840}" type="slidenum">
              <a:rPr lang="zh-SG" altLang="en-US" smtClean="0"/>
              <a:t>2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936643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dirty="0"/>
              <a:t>In autoencoder the encoded data is immediately generated by the neural network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0B36A-DF06-4CFF-AED6-E71289B75840}" type="slidenum">
              <a:rPr lang="zh-SG" altLang="en-US" smtClean="0"/>
              <a:t>13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404022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b="0" i="0" dirty="0">
                <a:solidFill>
                  <a:srgbClr val="292929"/>
                </a:solidFill>
                <a:effectLst/>
                <a:latin typeface="charter"/>
              </a:rPr>
              <a:t>instead of encoding an input as a single point, we encode it as a distribution over the latent space.</a:t>
            </a:r>
          </a:p>
          <a:p>
            <a:r>
              <a:rPr lang="en-US" altLang="zh-SG" b="0" i="0" dirty="0">
                <a:solidFill>
                  <a:srgbClr val="292929"/>
                </a:solidFill>
                <a:effectLst/>
                <a:latin typeface="charter"/>
              </a:rPr>
              <a:t>That means, we will first learn a distribution from x, and then sampling z from the learnt distribution.</a:t>
            </a:r>
          </a:p>
          <a:p>
            <a:r>
              <a:rPr lang="en-US" altLang="zh-SG" b="0" i="0" dirty="0">
                <a:solidFill>
                  <a:srgbClr val="292929"/>
                </a:solidFill>
                <a:effectLst/>
                <a:latin typeface="charter"/>
              </a:rPr>
              <a:t>In practice, the encoded distributions are chosen to be normal so that the encoder can be trained to return the mean and the covariance matrix to</a:t>
            </a:r>
            <a:r>
              <a:rPr lang="zh-CN" alt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en-US" altLang="zh-CN" b="0" i="0" dirty="0">
                <a:solidFill>
                  <a:srgbClr val="292929"/>
                </a:solidFill>
                <a:effectLst/>
                <a:latin typeface="charter"/>
              </a:rPr>
              <a:t>help us describe the distribution</a:t>
            </a:r>
            <a:endParaRPr lang="zh-SG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0B36A-DF06-4CFF-AED6-E71289B75840}" type="slidenum">
              <a:rPr lang="zh-SG" altLang="en-US" smtClean="0"/>
              <a:t>14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264996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dirty="0"/>
              <a:t>That means now what we need to learn from x is two parameters.</a:t>
            </a:r>
          </a:p>
          <a:p>
            <a:r>
              <a:rPr lang="en-US" altLang="zh-SG" dirty="0"/>
              <a:t>One is the </a:t>
            </a:r>
            <a:r>
              <a:rPr lang="en-US" altLang="zh-CN" dirty="0"/>
              <a:t>μ, which is the mean of the distribution</a:t>
            </a:r>
          </a:p>
          <a:p>
            <a:r>
              <a:rPr lang="en-US" altLang="zh-SG" dirty="0"/>
              <a:t>Another is sigma, which is the covariance matrix.</a:t>
            </a:r>
            <a:endParaRPr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0B36A-DF06-4CFF-AED6-E71289B75840}" type="slidenum">
              <a:rPr lang="zh-SG" altLang="en-US" smtClean="0"/>
              <a:t>15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833794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dirty="0"/>
              <a:t>But the process is little bit complex in the </a:t>
            </a:r>
            <a:r>
              <a:rPr lang="en-US" altLang="zh-SG" dirty="0" err="1"/>
              <a:t>vae</a:t>
            </a:r>
            <a:r>
              <a:rPr lang="en-US" altLang="zh-SG" dirty="0"/>
              <a:t>.</a:t>
            </a:r>
            <a:endParaRPr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0B36A-DF06-4CFF-AED6-E71289B75840}" type="slidenum">
              <a:rPr lang="zh-SG" altLang="en-US" smtClean="0"/>
              <a:t>16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22268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altLang="zh-SG" b="1" i="0" dirty="0" err="1">
                <a:solidFill>
                  <a:srgbClr val="292929"/>
                </a:solidFill>
                <a:effectLst/>
                <a:latin typeface="charter"/>
              </a:rPr>
              <a:t>reparametrisation</a:t>
            </a:r>
            <a:r>
              <a:rPr lang="en-SG" altLang="zh-SG" b="1" i="0" dirty="0">
                <a:solidFill>
                  <a:srgbClr val="292929"/>
                </a:solidFill>
                <a:effectLst/>
                <a:latin typeface="charter"/>
              </a:rPr>
              <a:t> trick</a:t>
            </a:r>
            <a:endParaRPr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0B36A-DF06-4CFF-AED6-E71289B75840}" type="slidenum">
              <a:rPr lang="zh-SG" altLang="en-US" smtClean="0"/>
              <a:t>17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630762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altLang="zh-SG" dirty="0"/>
              <a:t>https://giphy.com/gifs/vae-lqq0em9cuivVNWFwSX?utm_source=iframe&amp;utm_medium=embed&amp;utm_campaign=Embeds&amp;utm_term=https%3A%2F%2Fjaan.io%2F</a:t>
            </a:r>
            <a:endParaRPr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0B36A-DF06-4CFF-AED6-E71289B75840}" type="slidenum">
              <a:rPr lang="zh-SG" altLang="en-US" smtClean="0"/>
              <a:t>19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337756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dirty="0"/>
              <a:t>It consists of two parts.</a:t>
            </a:r>
          </a:p>
          <a:p>
            <a:r>
              <a:rPr lang="en-US" altLang="zh-SG" dirty="0"/>
              <a:t>The encoder </a:t>
            </a:r>
            <a:r>
              <a:rPr lang="en-US" altLang="zh-SG" dirty="0" err="1"/>
              <a:t>nn</a:t>
            </a:r>
            <a:r>
              <a:rPr lang="en-US" altLang="zh-SG" dirty="0"/>
              <a:t> and the decoder </a:t>
            </a:r>
            <a:r>
              <a:rPr lang="en-US" altLang="zh-SG" dirty="0" err="1"/>
              <a:t>nn</a:t>
            </a:r>
            <a:endParaRPr lang="en-US" altLang="zh-SG" dirty="0"/>
          </a:p>
          <a:p>
            <a:r>
              <a:rPr lang="en-US" altLang="zh-SG" dirty="0"/>
              <a:t>So you first get your input data, it can be audio, video, pictures, and for us maybe a transaction record, with the transaction amount, trade date and customer info.</a:t>
            </a:r>
          </a:p>
          <a:p>
            <a:r>
              <a:rPr lang="en-US" altLang="zh-SG" dirty="0"/>
              <a:t>Then it will get a set of middle factors, or called latent vectors.</a:t>
            </a:r>
          </a:p>
          <a:p>
            <a:r>
              <a:rPr lang="en-US" altLang="zh-SG" dirty="0"/>
              <a:t>It may represent some certain features of the input data, but like all the neural net works it will be hard to interpret these features.</a:t>
            </a:r>
          </a:p>
          <a:p>
            <a:r>
              <a:rPr lang="en-US" altLang="zh-SG" dirty="0"/>
              <a:t>Then through the right part, the decoder part, the middle factors will be decoded.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0B36A-DF06-4CFF-AED6-E71289B75840}" type="slidenum">
              <a:rPr lang="zh-SG" altLang="en-US" smtClean="0"/>
              <a:t>3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884880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dirty="0"/>
              <a:t>The training process is just to make the output more and more close to the initial inputs.</a:t>
            </a:r>
          </a:p>
          <a:p>
            <a:r>
              <a:rPr lang="en-US" altLang="zh-SG" dirty="0"/>
              <a:t>So at this time a question may be asked. Why are we doing this. Why are we trying to generate a picture just the same as the input</a:t>
            </a:r>
            <a:endParaRPr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0B36A-DF06-4CFF-AED6-E71289B75840}" type="slidenum">
              <a:rPr lang="zh-SG" altLang="en-US" smtClean="0"/>
              <a:t>4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912817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dirty="0"/>
              <a:t>What we care about is the factors in the middle</a:t>
            </a:r>
          </a:p>
          <a:p>
            <a:r>
              <a:rPr lang="en-US" altLang="zh-SG" dirty="0"/>
              <a:t>It is the representation of the input, or to say that is the real input that computer actually understand.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0B36A-DF06-4CFF-AED6-E71289B75840}" type="slidenum">
              <a:rPr lang="zh-SG" altLang="en-US" smtClean="0"/>
              <a:t>5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447019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dirty="0"/>
              <a:t>If we want to generate some new things, here like we want to generate some new dog pictures, we need to give the decoder some data,</a:t>
            </a:r>
          </a:p>
          <a:p>
            <a:r>
              <a:rPr lang="en-US" altLang="zh-SG" dirty="0"/>
              <a:t>But generally we have no idea of the natures of these features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0B36A-DF06-4CFF-AED6-E71289B75840}" type="slidenum">
              <a:rPr lang="zh-SG" altLang="en-US" smtClean="0"/>
              <a:t>6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74787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dirty="0"/>
              <a:t>so what we can do is we randomly generate some data</a:t>
            </a:r>
          </a:p>
          <a:p>
            <a:r>
              <a:rPr lang="en-US" altLang="zh-SG" dirty="0"/>
              <a:t>the result is likely we will not get a picture we want but end with a picture we human cannot understand</a:t>
            </a:r>
          </a:p>
          <a:p>
            <a:r>
              <a:rPr lang="en-US" altLang="zh-SG" dirty="0"/>
              <a:t>That means a traditional autoencoder cannot work well as a generative model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0B36A-DF06-4CFF-AED6-E71289B75840}" type="slidenum">
              <a:rPr lang="zh-SG" altLang="en-US" smtClean="0"/>
              <a:t>7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602674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dirty="0"/>
              <a:t>So in order to get an output we want, what we try to do is to sample the data from a distribution.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0B36A-DF06-4CFF-AED6-E71289B75840}" type="slidenum">
              <a:rPr lang="zh-SG" altLang="en-US" smtClean="0"/>
              <a:t>8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386912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dirty="0"/>
              <a:t>Rectangle and triangle with round angles.</a:t>
            </a:r>
            <a:endParaRPr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0B36A-DF06-4CFF-AED6-E71289B75840}" type="slidenum">
              <a:rPr lang="zh-SG" altLang="en-US" smtClean="0"/>
              <a:t>9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91280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0B36A-DF06-4CFF-AED6-E71289B75840}" type="slidenum">
              <a:rPr lang="zh-SG" altLang="en-US" smtClean="0"/>
              <a:t>12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4102362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E9D3B-26AF-48EC-8DBA-A28C84FA0022}" type="datetimeFigureOut">
              <a:rPr lang="zh-SG" altLang="en-US" smtClean="0"/>
              <a:t>7/6/2021</a:t>
            </a:fld>
            <a:endParaRPr lang="zh-SG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0BF7-4772-4223-8133-47F2F6EE08A1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316192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E9D3B-26AF-48EC-8DBA-A28C84FA0022}" type="datetimeFigureOut">
              <a:rPr lang="zh-SG" altLang="en-US" smtClean="0"/>
              <a:t>7/6/2021</a:t>
            </a:fld>
            <a:endParaRPr lang="zh-SG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0BF7-4772-4223-8133-47F2F6EE08A1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571580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E9D3B-26AF-48EC-8DBA-A28C84FA0022}" type="datetimeFigureOut">
              <a:rPr lang="zh-SG" altLang="en-US" smtClean="0"/>
              <a:t>7/6/2021</a:t>
            </a:fld>
            <a:endParaRPr lang="zh-SG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0BF7-4772-4223-8133-47F2F6EE08A1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87062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E9D3B-26AF-48EC-8DBA-A28C84FA0022}" type="datetimeFigureOut">
              <a:rPr lang="zh-SG" altLang="en-US" smtClean="0"/>
              <a:t>7/6/2021</a:t>
            </a:fld>
            <a:endParaRPr lang="zh-SG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0BF7-4772-4223-8133-47F2F6EE08A1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06962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E9D3B-26AF-48EC-8DBA-A28C84FA0022}" type="datetimeFigureOut">
              <a:rPr lang="zh-SG" altLang="en-US" smtClean="0"/>
              <a:t>7/6/2021</a:t>
            </a:fld>
            <a:endParaRPr lang="zh-SG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0BF7-4772-4223-8133-47F2F6EE08A1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40405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E9D3B-26AF-48EC-8DBA-A28C84FA0022}" type="datetimeFigureOut">
              <a:rPr lang="zh-SG" altLang="en-US" smtClean="0"/>
              <a:t>7/6/2021</a:t>
            </a:fld>
            <a:endParaRPr lang="zh-SG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0BF7-4772-4223-8133-47F2F6EE08A1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588864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E9D3B-26AF-48EC-8DBA-A28C84FA0022}" type="datetimeFigureOut">
              <a:rPr lang="zh-SG" altLang="en-US" smtClean="0"/>
              <a:t>7/6/2021</a:t>
            </a:fld>
            <a:endParaRPr lang="zh-SG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0BF7-4772-4223-8133-47F2F6EE08A1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694138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E9D3B-26AF-48EC-8DBA-A28C84FA0022}" type="datetimeFigureOut">
              <a:rPr lang="zh-SG" altLang="en-US" smtClean="0"/>
              <a:t>7/6/2021</a:t>
            </a:fld>
            <a:endParaRPr lang="zh-SG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0BF7-4772-4223-8133-47F2F6EE08A1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05063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E9D3B-26AF-48EC-8DBA-A28C84FA0022}" type="datetimeFigureOut">
              <a:rPr lang="zh-SG" altLang="en-US" smtClean="0"/>
              <a:t>7/6/2021</a:t>
            </a:fld>
            <a:endParaRPr lang="zh-SG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0BF7-4772-4223-8133-47F2F6EE08A1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671091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E9D3B-26AF-48EC-8DBA-A28C84FA0022}" type="datetimeFigureOut">
              <a:rPr lang="zh-SG" altLang="en-US" smtClean="0"/>
              <a:t>7/6/2021</a:t>
            </a:fld>
            <a:endParaRPr lang="zh-SG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0BF7-4772-4223-8133-47F2F6EE08A1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85560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E9D3B-26AF-48EC-8DBA-A28C84FA0022}" type="datetimeFigureOut">
              <a:rPr lang="zh-SG" altLang="en-US" smtClean="0"/>
              <a:t>7/6/2021</a:t>
            </a:fld>
            <a:endParaRPr lang="zh-SG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0BF7-4772-4223-8133-47F2F6EE08A1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06808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E9D3B-26AF-48EC-8DBA-A28C84FA0022}" type="datetimeFigureOut">
              <a:rPr lang="zh-SG" altLang="en-US" smtClean="0"/>
              <a:t>7/6/2021</a:t>
            </a:fld>
            <a:endParaRPr lang="zh-SG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SG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C0BF7-4772-4223-8133-47F2F6EE08A1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86737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aan.io/what-is-variational-autoencoder-vae-tutorial/" TargetMode="External"/><Relationship Id="rId2" Type="http://schemas.openxmlformats.org/officeDocument/2006/relationships/hyperlink" Target="https://towardsdatascience.com/understanding-variational-autoencoders-vaes-f70510919f7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phy.com/gifs/vae-lqq0em9cuivVNWFwSX?utm_source=iframe&amp;utm_medium=embed&amp;utm_campaign=Embeds&amp;utm_term=https%3A%2F%2Fjaan.io%2F" TargetMode="External"/><Relationship Id="rId5" Type="http://schemas.openxmlformats.org/officeDocument/2006/relationships/hyperlink" Target="https://www.wikiwand.com/en/Autoencoder" TargetMode="External"/><Relationship Id="rId4" Type="http://schemas.openxmlformats.org/officeDocument/2006/relationships/hyperlink" Target="https://www.youtube.com/watch?v=9zKuYvjFFS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D1296-E290-4B15-8711-CABBCB440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SG" altLang="zh-SG" sz="3600" dirty="0">
                <a:solidFill>
                  <a:srgbClr val="080808"/>
                </a:solidFill>
              </a:rPr>
              <a:t>Variational Autoencoders</a:t>
            </a:r>
            <a:endParaRPr lang="zh-SG" altLang="en-US" sz="3600" dirty="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78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59CC842-FD96-4790-9623-2B3EB4207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03875" y="1093046"/>
            <a:ext cx="12799750" cy="467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3AB279-AF1F-42C2-82D1-9E5EB33ACA70}"/>
              </a:ext>
            </a:extLst>
          </p:cNvPr>
          <p:cNvSpPr txBox="1"/>
          <p:nvPr/>
        </p:nvSpPr>
        <p:spPr>
          <a:xfrm>
            <a:off x="179772" y="635635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292929"/>
                </a:solidFill>
                <a:effectLst/>
                <a:latin typeface="sohne"/>
              </a:rPr>
              <a:t>Source: </a:t>
            </a:r>
            <a:r>
              <a:rPr lang="en-SG" altLang="zh-SG" b="1" i="0" dirty="0">
                <a:solidFill>
                  <a:srgbClr val="292929"/>
                </a:solidFill>
                <a:effectLst/>
                <a:latin typeface="sohne"/>
              </a:rPr>
              <a:t>Understanding Variational Autoencoders (VAEs)</a:t>
            </a:r>
          </a:p>
        </p:txBody>
      </p:sp>
    </p:spTree>
    <p:extLst>
      <p:ext uri="{BB962C8B-B14F-4D97-AF65-F5344CB8AC3E}">
        <p14:creationId xmlns:p14="http://schemas.microsoft.com/office/powerpoint/2010/main" val="38580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B1A3DAA-5BF2-44A2-B2F8-41A66F720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76213"/>
            <a:ext cx="1205865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C6C4599-6E80-47DC-AC8C-96BDB2A46D79}"/>
              </a:ext>
            </a:extLst>
          </p:cNvPr>
          <p:cNvSpPr txBox="1"/>
          <p:nvPr/>
        </p:nvSpPr>
        <p:spPr>
          <a:xfrm>
            <a:off x="179772" y="635635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292929"/>
                </a:solidFill>
                <a:effectLst/>
                <a:latin typeface="sohne"/>
              </a:rPr>
              <a:t>Source: </a:t>
            </a:r>
            <a:r>
              <a:rPr lang="en-SG" altLang="zh-SG" b="1" i="0" dirty="0">
                <a:solidFill>
                  <a:srgbClr val="292929"/>
                </a:solidFill>
                <a:effectLst/>
                <a:latin typeface="sohne"/>
              </a:rPr>
              <a:t>Understanding Variational Autoencoders (VAEs)</a:t>
            </a:r>
          </a:p>
        </p:txBody>
      </p:sp>
    </p:spTree>
    <p:extLst>
      <p:ext uri="{BB962C8B-B14F-4D97-AF65-F5344CB8AC3E}">
        <p14:creationId xmlns:p14="http://schemas.microsoft.com/office/powerpoint/2010/main" val="2282688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EBE5BFA-8A86-4F62-BB84-DECF23800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Variational Autoencoder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3921494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B82FB7-2BB8-468F-A19D-3D7F04EBE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81"/>
          <a:stretch/>
        </p:blipFill>
        <p:spPr bwMode="auto">
          <a:xfrm>
            <a:off x="1540764" y="1481380"/>
            <a:ext cx="9107423" cy="389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640E4113-46F3-47D7-972B-E4D38D1BDC3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SG" dirty="0"/>
              <a:t>Autoencoder</a:t>
            </a:r>
            <a:endParaRPr lang="zh-SG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E35A0E-4B89-4DA9-894D-F34F0513C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549" y="5137935"/>
            <a:ext cx="1314633" cy="3048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9EC41E7-A223-476F-BFCC-E5D24975F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677" y="5128409"/>
            <a:ext cx="1581371" cy="3143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09B2AD-2516-400E-9BAA-C788430DA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5786" y="5166514"/>
            <a:ext cx="2638793" cy="23815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C378B0F-929A-499A-B9EE-70B0268B75EF}"/>
              </a:ext>
            </a:extLst>
          </p:cNvPr>
          <p:cNvSpPr/>
          <p:nvPr/>
        </p:nvSpPr>
        <p:spPr>
          <a:xfrm>
            <a:off x="5635691" y="1843087"/>
            <a:ext cx="638602" cy="284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91494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EBE5BFA-8A86-4F62-BB84-DECF23800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Variational Autoencoder</a:t>
            </a:r>
            <a:endParaRPr lang="zh-SG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539C80-2F90-4D6B-8266-BA0550B480C5}"/>
              </a:ext>
            </a:extLst>
          </p:cNvPr>
          <p:cNvSpPr txBox="1"/>
          <p:nvPr/>
        </p:nvSpPr>
        <p:spPr>
          <a:xfrm>
            <a:off x="4065037" y="2435002"/>
            <a:ext cx="4061926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SG" sz="4800" dirty="0"/>
              <a:t>Z ~ P(Z|X)</a:t>
            </a:r>
            <a:endParaRPr lang="zh-SG" altLang="en-US" sz="4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C0027E-7746-4EFC-96CE-DDA36DC23A72}"/>
              </a:ext>
            </a:extLst>
          </p:cNvPr>
          <p:cNvSpPr txBox="1"/>
          <p:nvPr/>
        </p:nvSpPr>
        <p:spPr>
          <a:xfrm>
            <a:off x="4065037" y="4053580"/>
            <a:ext cx="4061926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SG" sz="4800" dirty="0"/>
              <a:t>Z ~ N(</a:t>
            </a:r>
            <a:r>
              <a:rPr lang="en-US" altLang="zh-CN" sz="4800" dirty="0"/>
              <a:t>μ,</a:t>
            </a:r>
            <a:r>
              <a:rPr lang="el-GR" altLang="zh-CN" sz="4800" dirty="0"/>
              <a:t> σ</a:t>
            </a:r>
            <a:r>
              <a:rPr lang="en-US" altLang="zh-SG" sz="4800" dirty="0"/>
              <a:t>)</a:t>
            </a:r>
            <a:endParaRPr lang="zh-SG" altLang="en-US" sz="4800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E8E6D9B-F7A9-42B5-8CDB-45A74E35D18B}"/>
              </a:ext>
            </a:extLst>
          </p:cNvPr>
          <p:cNvCxnSpPr>
            <a:stCxn id="3" idx="2"/>
            <a:endCxn id="6" idx="0"/>
          </p:cNvCxnSpPr>
          <p:nvPr/>
        </p:nvCxnSpPr>
        <p:spPr>
          <a:xfrm>
            <a:off x="6096000" y="3265999"/>
            <a:ext cx="0" cy="7875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73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EBE5BFA-8A86-4F62-BB84-DECF23800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Variational Autoencoder</a:t>
            </a:r>
            <a:endParaRPr lang="zh-SG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AA4560-B7F6-455C-9568-9AA46AAEC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8" r="22572" b="25104"/>
          <a:stretch/>
        </p:blipFill>
        <p:spPr bwMode="auto">
          <a:xfrm>
            <a:off x="2472612" y="1457892"/>
            <a:ext cx="6858000" cy="422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8FED9DE-6FC3-45F4-BD45-B6BDF5CEDB8A}"/>
              </a:ext>
            </a:extLst>
          </p:cNvPr>
          <p:cNvSpPr txBox="1"/>
          <p:nvPr/>
        </p:nvSpPr>
        <p:spPr>
          <a:xfrm>
            <a:off x="8574833" y="2080727"/>
            <a:ext cx="16515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883377"/>
                </a:solidFill>
              </a:rPr>
              <a:t>μ</a:t>
            </a:r>
            <a:endParaRPr lang="zh-SG" altLang="en-US" sz="4400" dirty="0">
              <a:solidFill>
                <a:srgbClr val="883377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BA2910-5748-48C2-9651-E84FEDF1A3D8}"/>
              </a:ext>
            </a:extLst>
          </p:cNvPr>
          <p:cNvSpPr txBox="1"/>
          <p:nvPr/>
        </p:nvSpPr>
        <p:spPr>
          <a:xfrm>
            <a:off x="8574833" y="4148208"/>
            <a:ext cx="16515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E89FC0"/>
                </a:solidFill>
              </a:rPr>
              <a:t>σ</a:t>
            </a:r>
            <a:endParaRPr lang="zh-SG" altLang="en-US" sz="4400" dirty="0">
              <a:solidFill>
                <a:srgbClr val="E89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12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D0C48D5-175A-45E3-8E48-50C536BED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9920" y="608806"/>
            <a:ext cx="12192000" cy="564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5200A5-C841-49DE-8FFE-1681DA1AC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8"/>
          <a:stretch/>
        </p:blipFill>
        <p:spPr bwMode="auto">
          <a:xfrm>
            <a:off x="8089640" y="608806"/>
            <a:ext cx="7587239" cy="49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61341A-1367-4536-803C-7C8653EDE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894" y="1867094"/>
            <a:ext cx="1162212" cy="17623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7A73863-9019-4961-975C-2449B0796D09}"/>
              </a:ext>
            </a:extLst>
          </p:cNvPr>
          <p:cNvSpPr/>
          <p:nvPr/>
        </p:nvSpPr>
        <p:spPr>
          <a:xfrm>
            <a:off x="6037961" y="1111821"/>
            <a:ext cx="914400" cy="912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9F3E6EB-6717-4670-8539-B56C64192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84"/>
          <a:stretch/>
        </p:blipFill>
        <p:spPr bwMode="auto">
          <a:xfrm>
            <a:off x="3221844" y="608806"/>
            <a:ext cx="4586100" cy="49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B5E088B-6F58-46CC-A5B7-F255544E2FDD}"/>
              </a:ext>
            </a:extLst>
          </p:cNvPr>
          <p:cNvSpPr txBox="1"/>
          <p:nvPr/>
        </p:nvSpPr>
        <p:spPr>
          <a:xfrm>
            <a:off x="179772" y="635635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292929"/>
                </a:solidFill>
                <a:effectLst/>
                <a:latin typeface="sohne"/>
              </a:rPr>
              <a:t>Source: </a:t>
            </a:r>
            <a:r>
              <a:rPr lang="en-SG" altLang="zh-SG" b="1" i="0" dirty="0">
                <a:solidFill>
                  <a:srgbClr val="292929"/>
                </a:solidFill>
                <a:effectLst/>
                <a:latin typeface="sohne"/>
              </a:rPr>
              <a:t>Understanding Variational Autoencoders (VAEs)</a:t>
            </a:r>
          </a:p>
        </p:txBody>
      </p:sp>
    </p:spTree>
    <p:extLst>
      <p:ext uri="{BB962C8B-B14F-4D97-AF65-F5344CB8AC3E}">
        <p14:creationId xmlns:p14="http://schemas.microsoft.com/office/powerpoint/2010/main" val="180909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EBE5BFA-8A86-4F62-BB84-DECF23800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Variational Autoencoder</a:t>
            </a:r>
            <a:endParaRPr lang="zh-SG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1CA37-0252-497E-AE0C-138F3511AE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5221"/>
            <a:ext cx="10515600" cy="398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08E4B7B-6CE7-4EE5-BE9E-9C625FEB8D18}"/>
              </a:ext>
            </a:extLst>
          </p:cNvPr>
          <p:cNvSpPr txBox="1"/>
          <p:nvPr/>
        </p:nvSpPr>
        <p:spPr>
          <a:xfrm>
            <a:off x="179772" y="635635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292929"/>
                </a:solidFill>
                <a:effectLst/>
                <a:latin typeface="sohne"/>
              </a:rPr>
              <a:t>Source: </a:t>
            </a:r>
            <a:r>
              <a:rPr lang="en-SG" altLang="zh-SG" b="1" i="0" dirty="0">
                <a:solidFill>
                  <a:srgbClr val="292929"/>
                </a:solidFill>
                <a:effectLst/>
                <a:latin typeface="sohne"/>
              </a:rPr>
              <a:t>Understanding Variational Autoencoders (VAEs)</a:t>
            </a:r>
          </a:p>
        </p:txBody>
      </p:sp>
    </p:spTree>
    <p:extLst>
      <p:ext uri="{BB962C8B-B14F-4D97-AF65-F5344CB8AC3E}">
        <p14:creationId xmlns:p14="http://schemas.microsoft.com/office/powerpoint/2010/main" val="1410187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3EFE2F5-E5DD-406A-B8E3-58B7B8386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0"/>
            <a:ext cx="11388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976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ae GIF">
            <a:extLst>
              <a:ext uri="{FF2B5EF4-FFF2-40B4-BE49-F238E27FC236}">
                <a16:creationId xmlns:a16="http://schemas.microsoft.com/office/drawing/2014/main" id="{6E6ED79E-5FD1-40BC-811C-0B4866E32B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627" y="771003"/>
            <a:ext cx="5676745" cy="488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159338B-9250-417C-A886-08AFB14EFDA8}"/>
              </a:ext>
            </a:extLst>
          </p:cNvPr>
          <p:cNvSpPr txBox="1"/>
          <p:nvPr/>
        </p:nvSpPr>
        <p:spPr>
          <a:xfrm>
            <a:off x="179772" y="635635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292929"/>
                </a:solidFill>
                <a:effectLst/>
                <a:latin typeface="sohne"/>
              </a:rPr>
              <a:t>Source: https://giphy.com/gifs/</a:t>
            </a:r>
            <a:endParaRPr lang="en-SG" altLang="zh-SG" b="1" i="0" dirty="0">
              <a:solidFill>
                <a:srgbClr val="292929"/>
              </a:solidFill>
              <a:effectLst/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1550672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851018-9AE7-42F7-916A-0A8B5E3E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Generative Model</a:t>
            </a:r>
            <a:endParaRPr lang="zh-SG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1889049-98D5-422A-8618-9A4AB6978B7D}"/>
              </a:ext>
            </a:extLst>
          </p:cNvPr>
          <p:cNvSpPr/>
          <p:nvPr/>
        </p:nvSpPr>
        <p:spPr>
          <a:xfrm>
            <a:off x="4739951" y="2155371"/>
            <a:ext cx="2836506" cy="1325563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SG" dirty="0"/>
              <a:t>Neural</a:t>
            </a:r>
          </a:p>
          <a:p>
            <a:pPr algn="ctr"/>
            <a:r>
              <a:rPr lang="en-US" altLang="zh-SG" dirty="0"/>
              <a:t>Network</a:t>
            </a:r>
            <a:endParaRPr lang="zh-SG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A1A7AD-41F7-4A84-9C0C-9AC0C542CC2F}"/>
              </a:ext>
            </a:extLst>
          </p:cNvPr>
          <p:cNvSpPr/>
          <p:nvPr/>
        </p:nvSpPr>
        <p:spPr>
          <a:xfrm>
            <a:off x="4739951" y="4519126"/>
            <a:ext cx="2836506" cy="1325563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SG" dirty="0"/>
              <a:t>Generative</a:t>
            </a:r>
          </a:p>
          <a:p>
            <a:pPr algn="ctr"/>
            <a:r>
              <a:rPr lang="en-US" altLang="zh-SG" dirty="0"/>
              <a:t>Model</a:t>
            </a:r>
            <a:endParaRPr lang="zh-SG" altLang="en-US" dirty="0"/>
          </a:p>
        </p:txBody>
      </p:sp>
      <p:pic>
        <p:nvPicPr>
          <p:cNvPr id="7" name="图片 6" descr="狗张着嘴&#10;&#10;描述已自动生成">
            <a:extLst>
              <a:ext uri="{FF2B5EF4-FFF2-40B4-BE49-F238E27FC236}">
                <a16:creationId xmlns:a16="http://schemas.microsoft.com/office/drawing/2014/main" id="{77ABB802-109D-4F5F-916D-F8BE3B45D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2" y="1986561"/>
            <a:ext cx="2217576" cy="1663182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253FAD12-8274-40FC-A529-168DB1B04E11}"/>
              </a:ext>
            </a:extLst>
          </p:cNvPr>
          <p:cNvSpPr/>
          <p:nvPr/>
        </p:nvSpPr>
        <p:spPr>
          <a:xfrm>
            <a:off x="8405325" y="2468254"/>
            <a:ext cx="2948473" cy="6997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SG" dirty="0"/>
              <a:t>Alt text: </a:t>
            </a:r>
          </a:p>
          <a:p>
            <a:pPr algn="ctr"/>
            <a:r>
              <a:rPr lang="en-US" altLang="zh-SG" dirty="0"/>
              <a:t>A dog opening the mouth</a:t>
            </a:r>
            <a:endParaRPr lang="zh-SG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C1426F2-9BE9-4EC6-94DB-058001BD73A4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3321698" y="2818152"/>
            <a:ext cx="141825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53B7648-B469-4C2D-9A4F-0667BC30091E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7576457" y="2818152"/>
            <a:ext cx="82886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1D823E9C-8949-4ADB-A676-34671E609AAC}"/>
              </a:ext>
            </a:extLst>
          </p:cNvPr>
          <p:cNvCxnSpPr>
            <a:stCxn id="7" idx="2"/>
            <a:endCxn id="5" idx="1"/>
          </p:cNvCxnSpPr>
          <p:nvPr/>
        </p:nvCxnSpPr>
        <p:spPr>
          <a:xfrm rot="16200000" flipH="1">
            <a:off x="2710348" y="3152304"/>
            <a:ext cx="1532165" cy="252704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图片 21" descr="狗张着嘴&#10;&#10;描述已自动生成">
            <a:extLst>
              <a:ext uri="{FF2B5EF4-FFF2-40B4-BE49-F238E27FC236}">
                <a16:creationId xmlns:a16="http://schemas.microsoft.com/office/drawing/2014/main" id="{1EFBFA41-B61E-4C4B-AA72-B702C6625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02" y="4146209"/>
            <a:ext cx="1563318" cy="2071396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F622C69-B425-4A76-BD7B-C552AEFB9FF5}"/>
              </a:ext>
            </a:extLst>
          </p:cNvPr>
          <p:cNvCxnSpPr>
            <a:stCxn id="5" idx="3"/>
            <a:endCxn id="22" idx="1"/>
          </p:cNvCxnSpPr>
          <p:nvPr/>
        </p:nvCxnSpPr>
        <p:spPr>
          <a:xfrm flipV="1">
            <a:off x="7576457" y="5181907"/>
            <a:ext cx="152144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9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714FE-2D4B-4A92-ADBD-B4D04673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Implementation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33AA11-ABAB-483F-B648-E91CE0246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SG" dirty="0"/>
              <a:t>Clustering</a:t>
            </a:r>
          </a:p>
          <a:p>
            <a:r>
              <a:rPr lang="en-US" altLang="zh-SG" dirty="0"/>
              <a:t>Generating</a:t>
            </a:r>
          </a:p>
          <a:p>
            <a:r>
              <a:rPr lang="en-US" altLang="zh-SG" dirty="0"/>
              <a:t>Recommendation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3144216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9870F-A704-4FCF-8C98-F92A8BEB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Example</a:t>
            </a:r>
            <a:endParaRPr lang="zh-SG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A452C6-5A9A-4172-AE13-AB7648779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84" b="5222"/>
          <a:stretch/>
        </p:blipFill>
        <p:spPr>
          <a:xfrm>
            <a:off x="1348379" y="2052684"/>
            <a:ext cx="2534004" cy="32985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493B7C-DB96-4B45-A84D-3E6DCB6D3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8" b="-1"/>
          <a:stretch/>
        </p:blipFill>
        <p:spPr>
          <a:xfrm>
            <a:off x="4904742" y="2130299"/>
            <a:ext cx="6554115" cy="32209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DEDEF67-179A-4A8F-B5D6-AD68CBDEE2E4}"/>
              </a:ext>
            </a:extLst>
          </p:cNvPr>
          <p:cNvSpPr txBox="1"/>
          <p:nvPr/>
        </p:nvSpPr>
        <p:spPr>
          <a:xfrm>
            <a:off x="875071" y="5742039"/>
            <a:ext cx="348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SG" dirty="0"/>
              <a:t>Some of the inputs</a:t>
            </a:r>
            <a:endParaRPr lang="zh-SG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67F1A2-8407-41AF-BB99-EFDE35E95961}"/>
              </a:ext>
            </a:extLst>
          </p:cNvPr>
          <p:cNvSpPr txBox="1"/>
          <p:nvPr/>
        </p:nvSpPr>
        <p:spPr>
          <a:xfrm>
            <a:off x="6287729" y="5742039"/>
            <a:ext cx="348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SG" dirty="0"/>
              <a:t>Some of the outputs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596662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B1171-1BF4-422A-A1E7-CA91396A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151F9E-89F1-44C5-810A-30CBFFC0C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altLang="zh-SG" dirty="0">
                <a:hlinkClick r:id="rId2"/>
              </a:rPr>
              <a:t>Understanding Variational Autoencoders (VAEs)</a:t>
            </a:r>
            <a:endParaRPr lang="en-SG" altLang="zh-SG" dirty="0"/>
          </a:p>
          <a:p>
            <a:r>
              <a:rPr lang="en-US" altLang="zh-SG" dirty="0">
                <a:hlinkClick r:id="rId3"/>
              </a:rPr>
              <a:t>Tutorial - What is a variational autoencoder?</a:t>
            </a:r>
            <a:endParaRPr lang="en-US" altLang="zh-SG" dirty="0"/>
          </a:p>
          <a:p>
            <a:r>
              <a:rPr lang="en-SG" altLang="zh-SG" dirty="0">
                <a:hlinkClick r:id="rId4"/>
              </a:rPr>
              <a:t>Variational Autoencoders</a:t>
            </a:r>
            <a:endParaRPr lang="en-SG" altLang="zh-SG" dirty="0"/>
          </a:p>
          <a:p>
            <a:r>
              <a:rPr lang="en-US" altLang="zh-SG" dirty="0">
                <a:hlinkClick r:id="rId5"/>
              </a:rPr>
              <a:t>Autoencoder-wiki</a:t>
            </a:r>
            <a:endParaRPr lang="en-US" altLang="zh-SG" dirty="0"/>
          </a:p>
          <a:p>
            <a:r>
              <a:rPr lang="en-SG" altLang="zh-SG" dirty="0">
                <a:hlinkClick r:id="rId6"/>
              </a:rPr>
              <a:t>giphy.com</a:t>
            </a:r>
            <a:endParaRPr lang="en-SG" altLang="zh-SG" dirty="0"/>
          </a:p>
          <a:p>
            <a:r>
              <a:rPr lang="en-US" altLang="zh-SG" dirty="0" err="1"/>
              <a:t>Kingma</a:t>
            </a:r>
            <a:r>
              <a:rPr lang="en-US" altLang="zh-SG" dirty="0"/>
              <a:t>, D. P., &amp; Welling, M. (2013). Auto-encoding variational bayes. </a:t>
            </a:r>
            <a:r>
              <a:rPr lang="en-US" altLang="zh-SG" dirty="0" err="1"/>
              <a:t>arXiv</a:t>
            </a:r>
            <a:r>
              <a:rPr lang="en-US" altLang="zh-SG" dirty="0"/>
              <a:t> preprint arXiv:1312.6114.</a:t>
            </a:r>
          </a:p>
          <a:p>
            <a:r>
              <a:rPr lang="en-US" altLang="zh-SG" dirty="0"/>
              <a:t>Pu, Y., Gan, Z., </a:t>
            </a:r>
            <a:r>
              <a:rPr lang="en-US" altLang="zh-SG" dirty="0" err="1"/>
              <a:t>Henao</a:t>
            </a:r>
            <a:r>
              <a:rPr lang="en-US" altLang="zh-SG" dirty="0"/>
              <a:t>, R., Yuan, X., Li, C., Stevens, A., &amp; Carin, L. (2016). Variational autoencoder for deep learning of images, labels and captions. </a:t>
            </a:r>
            <a:r>
              <a:rPr lang="en-US" altLang="zh-SG" dirty="0" err="1"/>
              <a:t>arXiv</a:t>
            </a:r>
            <a:r>
              <a:rPr lang="en-US" altLang="zh-SG" dirty="0"/>
              <a:t> preprint arXiv:1609.08976.</a:t>
            </a:r>
          </a:p>
          <a:p>
            <a:endParaRPr lang="en-SG" altLang="zh-SG" dirty="0"/>
          </a:p>
          <a:p>
            <a:endParaRPr lang="en-US" altLang="zh-SG" dirty="0"/>
          </a:p>
          <a:p>
            <a:endParaRPr lang="en-SG" altLang="zh-SG" dirty="0"/>
          </a:p>
          <a:p>
            <a:endParaRPr lang="en-SG" altLang="zh-SG" dirty="0"/>
          </a:p>
          <a:p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4269005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AB82FB7-2BB8-468F-A19D-3D7F04EBE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81"/>
          <a:stretch/>
        </p:blipFill>
        <p:spPr bwMode="auto">
          <a:xfrm>
            <a:off x="1540764" y="1481380"/>
            <a:ext cx="9107423" cy="389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640E4113-46F3-47D7-972B-E4D38D1BDC3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SG" dirty="0"/>
              <a:t>Autoencoder</a:t>
            </a:r>
            <a:endParaRPr lang="zh-SG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02B2B6-A8D7-494B-9792-3C229A574CC7}"/>
              </a:ext>
            </a:extLst>
          </p:cNvPr>
          <p:cNvSpPr txBox="1"/>
          <p:nvPr/>
        </p:nvSpPr>
        <p:spPr>
          <a:xfrm>
            <a:off x="179772" y="635635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292929"/>
                </a:solidFill>
                <a:effectLst/>
                <a:latin typeface="sohne"/>
              </a:rPr>
              <a:t>Source: </a:t>
            </a:r>
            <a:r>
              <a:rPr lang="en-SG" altLang="zh-SG" b="1" i="0" dirty="0">
                <a:solidFill>
                  <a:srgbClr val="292929"/>
                </a:solidFill>
                <a:effectLst/>
                <a:latin typeface="sohne"/>
              </a:rPr>
              <a:t>Understanding Variational Autoencoders (VAEs)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E35A0E-4B89-4DA9-894D-F34F0513C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549" y="5137935"/>
            <a:ext cx="1314633" cy="3048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9EC41E7-A223-476F-BFCC-E5D24975F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677" y="5128409"/>
            <a:ext cx="1581371" cy="3143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09B2AD-2516-400E-9BAA-C788430DA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5786" y="5166514"/>
            <a:ext cx="2638793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46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B82FB7-2BB8-468F-A19D-3D7F04EBE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2" r="48026" b="40637"/>
          <a:stretch/>
        </p:blipFill>
        <p:spPr bwMode="auto">
          <a:xfrm>
            <a:off x="5673013" y="1481380"/>
            <a:ext cx="601280" cy="295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640E4113-46F3-47D7-972B-E4D38D1BDC3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SG" dirty="0"/>
              <a:t>Autoencoder</a:t>
            </a:r>
            <a:endParaRPr lang="zh-SG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E35A0E-4B89-4DA9-894D-F34F0513C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549" y="5137935"/>
            <a:ext cx="1314633" cy="3048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9EC41E7-A223-476F-BFCC-E5D24975F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677" y="5128409"/>
            <a:ext cx="1581371" cy="3143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09B2AD-2516-400E-9BAA-C788430DA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5786" y="5166514"/>
            <a:ext cx="2638793" cy="238158"/>
          </a:xfrm>
          <a:prstGeom prst="rect">
            <a:avLst/>
          </a:prstGeom>
        </p:spPr>
      </p:pic>
      <p:pic>
        <p:nvPicPr>
          <p:cNvPr id="11" name="图片 10" descr="狗张着嘴&#10;&#10;描述已自动生成">
            <a:extLst>
              <a:ext uri="{FF2B5EF4-FFF2-40B4-BE49-F238E27FC236}">
                <a16:creationId xmlns:a16="http://schemas.microsoft.com/office/drawing/2014/main" id="{84F31C36-F461-49B0-9FCF-18F7BE5ACF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56" y="2029701"/>
            <a:ext cx="3302646" cy="2476985"/>
          </a:xfrm>
          <a:prstGeom prst="rect">
            <a:avLst/>
          </a:prstGeom>
        </p:spPr>
      </p:pic>
      <p:pic>
        <p:nvPicPr>
          <p:cNvPr id="15" name="图片 14" descr="狗张着嘴&#10;&#10;描述已自动生成">
            <a:extLst>
              <a:ext uri="{FF2B5EF4-FFF2-40B4-BE49-F238E27FC236}">
                <a16:creationId xmlns:a16="http://schemas.microsoft.com/office/drawing/2014/main" id="{9A8CC0DF-B8A3-4547-9ADE-B942FFB5FA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504" y="2029701"/>
            <a:ext cx="3302646" cy="2476985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00AF7C6-3806-4E8E-8028-45B15726C8F7}"/>
              </a:ext>
            </a:extLst>
          </p:cNvPr>
          <p:cNvCxnSpPr>
            <a:cxnSpLocks/>
          </p:cNvCxnSpPr>
          <p:nvPr/>
        </p:nvCxnSpPr>
        <p:spPr>
          <a:xfrm>
            <a:off x="4907902" y="3268193"/>
            <a:ext cx="634482" cy="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774F1A1-9027-4FC5-991C-0A00794D0800}"/>
              </a:ext>
            </a:extLst>
          </p:cNvPr>
          <p:cNvCxnSpPr>
            <a:cxnSpLocks/>
          </p:cNvCxnSpPr>
          <p:nvPr/>
        </p:nvCxnSpPr>
        <p:spPr>
          <a:xfrm>
            <a:off x="6391469" y="3268193"/>
            <a:ext cx="60649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15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B82FB7-2BB8-468F-A19D-3D7F04EBE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81"/>
          <a:stretch/>
        </p:blipFill>
        <p:spPr bwMode="auto">
          <a:xfrm>
            <a:off x="1540764" y="1481380"/>
            <a:ext cx="9107423" cy="389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640E4113-46F3-47D7-972B-E4D38D1BDC3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SG" dirty="0"/>
              <a:t>Autoencoder</a:t>
            </a:r>
            <a:endParaRPr lang="zh-SG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E35A0E-4B89-4DA9-894D-F34F0513C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549" y="5137935"/>
            <a:ext cx="1314633" cy="3048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9EC41E7-A223-476F-BFCC-E5D24975F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677" y="5128409"/>
            <a:ext cx="1581371" cy="3143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09B2AD-2516-400E-9BAA-C788430DA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5786" y="5166514"/>
            <a:ext cx="2638793" cy="23815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C378B0F-929A-499A-B9EE-70B0268B75EF}"/>
              </a:ext>
            </a:extLst>
          </p:cNvPr>
          <p:cNvSpPr/>
          <p:nvPr/>
        </p:nvSpPr>
        <p:spPr>
          <a:xfrm>
            <a:off x="5635691" y="1843087"/>
            <a:ext cx="638602" cy="284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5763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B82FB7-2BB8-468F-A19D-3D7F04EBE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2" b="35772"/>
          <a:stretch/>
        </p:blipFill>
        <p:spPr bwMode="auto">
          <a:xfrm>
            <a:off x="4254761" y="1843088"/>
            <a:ext cx="5012496" cy="320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640E4113-46F3-47D7-972B-E4D38D1BDC3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SG" dirty="0"/>
              <a:t>Autoencoder</a:t>
            </a:r>
            <a:endParaRPr lang="zh-SG" altLang="en-US" dirty="0"/>
          </a:p>
        </p:txBody>
      </p:sp>
      <p:pic>
        <p:nvPicPr>
          <p:cNvPr id="11" name="图片 10" descr="狗张着嘴&#10;&#10;描述已自动生成">
            <a:extLst>
              <a:ext uri="{FF2B5EF4-FFF2-40B4-BE49-F238E27FC236}">
                <a16:creationId xmlns:a16="http://schemas.microsoft.com/office/drawing/2014/main" id="{33813048-2260-4ACB-AFF7-9761B1D12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718" y="2593918"/>
            <a:ext cx="1563318" cy="207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9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B82FB7-2BB8-468F-A19D-3D7F04EBE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2" b="35772"/>
          <a:stretch/>
        </p:blipFill>
        <p:spPr bwMode="auto">
          <a:xfrm>
            <a:off x="4254761" y="1843088"/>
            <a:ext cx="5012496" cy="320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640E4113-46F3-47D7-972B-E4D38D1BDC3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SG" dirty="0"/>
              <a:t>Autoencoder</a:t>
            </a:r>
            <a:endParaRPr lang="zh-SG" altLang="en-US" dirty="0"/>
          </a:p>
        </p:txBody>
      </p:sp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27B80836-C878-402B-B4CE-06FDDBFAD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408" y="2767913"/>
            <a:ext cx="2706132" cy="18040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284F48E-191D-49D1-B003-41DEF0803CD3}"/>
              </a:ext>
            </a:extLst>
          </p:cNvPr>
          <p:cNvSpPr txBox="1"/>
          <p:nvPr/>
        </p:nvSpPr>
        <p:spPr>
          <a:xfrm>
            <a:off x="2716181" y="2654025"/>
            <a:ext cx="10217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SG" dirty="0"/>
              <a:t>3.74</a:t>
            </a:r>
          </a:p>
          <a:p>
            <a:pPr algn="r"/>
            <a:r>
              <a:rPr lang="en-US" altLang="zh-SG" dirty="0"/>
              <a:t>-28.43</a:t>
            </a:r>
          </a:p>
          <a:p>
            <a:pPr algn="r"/>
            <a:r>
              <a:rPr lang="en-US" altLang="zh-SG" dirty="0"/>
              <a:t>-394</a:t>
            </a:r>
          </a:p>
          <a:p>
            <a:pPr algn="r"/>
            <a:r>
              <a:rPr lang="en-US" altLang="zh-SG" dirty="0"/>
              <a:t>0.83</a:t>
            </a:r>
          </a:p>
          <a:p>
            <a:pPr algn="r"/>
            <a:r>
              <a:rPr lang="en-US" altLang="zh-SG" dirty="0"/>
              <a:t>-5.52</a:t>
            </a:r>
          </a:p>
          <a:p>
            <a:pPr algn="r"/>
            <a:r>
              <a:rPr lang="en-US" altLang="zh-SG" dirty="0"/>
              <a:t>9.45</a:t>
            </a:r>
          </a:p>
          <a:p>
            <a:pPr algn="r"/>
            <a:r>
              <a:rPr lang="en-US" altLang="zh-SG" dirty="0"/>
              <a:t>192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29155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AB82FB7-2BB8-468F-A19D-3D7F04EBE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2" b="35772"/>
          <a:stretch/>
        </p:blipFill>
        <p:spPr bwMode="auto">
          <a:xfrm>
            <a:off x="4254761" y="1843088"/>
            <a:ext cx="5012496" cy="320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640E4113-46F3-47D7-972B-E4D38D1BDC3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SG" dirty="0"/>
              <a:t>Autoencoder</a:t>
            </a:r>
            <a:endParaRPr lang="zh-SG" altLang="en-US" dirty="0"/>
          </a:p>
        </p:txBody>
      </p:sp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27B80836-C878-402B-B4CE-06FDDBFAD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408" y="2767913"/>
            <a:ext cx="2706132" cy="18040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284F48E-191D-49D1-B003-41DEF0803CD3}"/>
              </a:ext>
            </a:extLst>
          </p:cNvPr>
          <p:cNvSpPr txBox="1"/>
          <p:nvPr/>
        </p:nvSpPr>
        <p:spPr>
          <a:xfrm>
            <a:off x="1439539" y="3045911"/>
            <a:ext cx="23662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800" dirty="0"/>
              <a:t>Sampling from a distribution</a:t>
            </a:r>
            <a:endParaRPr lang="zh-SG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06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B4A2F28-4349-4C98-81CF-8C258E6B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585" y="1182349"/>
            <a:ext cx="12310416" cy="449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313C04-2DE2-4B01-95E2-280BCCA3E21D}"/>
              </a:ext>
            </a:extLst>
          </p:cNvPr>
          <p:cNvSpPr txBox="1"/>
          <p:nvPr/>
        </p:nvSpPr>
        <p:spPr>
          <a:xfrm>
            <a:off x="179772" y="635635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292929"/>
                </a:solidFill>
                <a:effectLst/>
                <a:latin typeface="sohne"/>
              </a:rPr>
              <a:t>Source: </a:t>
            </a:r>
            <a:r>
              <a:rPr lang="en-SG" altLang="zh-SG" b="1" i="0" dirty="0">
                <a:solidFill>
                  <a:srgbClr val="292929"/>
                </a:solidFill>
                <a:effectLst/>
                <a:latin typeface="sohne"/>
              </a:rPr>
              <a:t>Understanding Variational Autoencoders (VAEs)</a:t>
            </a:r>
          </a:p>
        </p:txBody>
      </p:sp>
    </p:spTree>
    <p:extLst>
      <p:ext uri="{BB962C8B-B14F-4D97-AF65-F5344CB8AC3E}">
        <p14:creationId xmlns:p14="http://schemas.microsoft.com/office/powerpoint/2010/main" val="2554497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</TotalTime>
  <Words>819</Words>
  <Application>Microsoft Office PowerPoint</Application>
  <PresentationFormat>宽屏</PresentationFormat>
  <Paragraphs>103</Paragraphs>
  <Slides>22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charter</vt:lpstr>
      <vt:lpstr>sohne</vt:lpstr>
      <vt:lpstr>Arial</vt:lpstr>
      <vt:lpstr>Calibri</vt:lpstr>
      <vt:lpstr>Calibri Light</vt:lpstr>
      <vt:lpstr>Office Theme</vt:lpstr>
      <vt:lpstr>Variational Autoencoders</vt:lpstr>
      <vt:lpstr>Generative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Variational Autoencoder</vt:lpstr>
      <vt:lpstr>PowerPoint 演示文稿</vt:lpstr>
      <vt:lpstr>Variational Autoencoder</vt:lpstr>
      <vt:lpstr>Variational Autoencoder</vt:lpstr>
      <vt:lpstr>PowerPoint 演示文稿</vt:lpstr>
      <vt:lpstr>Variational Autoencoder</vt:lpstr>
      <vt:lpstr>PowerPoint 演示文稿</vt:lpstr>
      <vt:lpstr>PowerPoint 演示文稿</vt:lpstr>
      <vt:lpstr>Implementation</vt:lpstr>
      <vt:lpstr>Example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Autoencoders</dc:title>
  <dc:creator>WANG Jiali</dc:creator>
  <cp:lastModifiedBy>WANG Jiali</cp:lastModifiedBy>
  <cp:revision>29</cp:revision>
  <dcterms:created xsi:type="dcterms:W3CDTF">2021-06-05T13:23:12Z</dcterms:created>
  <dcterms:modified xsi:type="dcterms:W3CDTF">2021-06-06T16:38:02Z</dcterms:modified>
</cp:coreProperties>
</file>